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  <p:sldId id="265" r:id="rId47"/>
    <p:sldId id="266" r:id="rId4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Krabuler" charset="1" panose="00000500000000000000"/>
      <p:regular r:id="rId10"/>
    </p:embeddedFont>
    <p:embeddedFont>
      <p:font typeface="GoodTime Grotesk" charset="1" panose="02000503000000020004"/>
      <p:regular r:id="rId11"/>
    </p:embeddedFont>
    <p:embeddedFont>
      <p:font typeface="Open Sans" charset="1" panose="020B0606030504020204"/>
      <p:regular r:id="rId12"/>
    </p:embeddedFont>
    <p:embeddedFont>
      <p:font typeface="Open Sans Bold" charset="1" panose="020B0806030504020204"/>
      <p:regular r:id="rId13"/>
    </p:embeddedFont>
    <p:embeddedFont>
      <p:font typeface="Open Sans Italics" charset="1" panose="020B0606030504020204"/>
      <p:regular r:id="rId14"/>
    </p:embeddedFont>
    <p:embeddedFont>
      <p:font typeface="Open Sans Bold Italics" charset="1" panose="020B0806030504020204"/>
      <p:regular r:id="rId15"/>
    </p:embeddedFont>
    <p:embeddedFont>
      <p:font typeface="Open Sans Light" charset="1" panose="020B0306030504020204"/>
      <p:regular r:id="rId16"/>
    </p:embeddedFont>
    <p:embeddedFont>
      <p:font typeface="Open Sans Light Italics" charset="1" panose="020B0306030504020204"/>
      <p:regular r:id="rId17"/>
    </p:embeddedFont>
    <p:embeddedFont>
      <p:font typeface="Open Sans Ultra-Bold" charset="1" panose="00000000000000000000"/>
      <p:regular r:id="rId18"/>
    </p:embeddedFont>
    <p:embeddedFont>
      <p:font typeface="Open Sans Ultra-Bold Italics" charset="1" panose="00000000000000000000"/>
      <p:regular r:id="rId19"/>
    </p:embeddedFont>
    <p:embeddedFont>
      <p:font typeface="Montserrat" charset="1" panose="00000500000000000000"/>
      <p:regular r:id="rId20"/>
    </p:embeddedFont>
    <p:embeddedFont>
      <p:font typeface="Montserrat Bold" charset="1" panose="00000800000000000000"/>
      <p:regular r:id="rId21"/>
    </p:embeddedFont>
    <p:embeddedFont>
      <p:font typeface="Montserrat Italics" charset="1" panose="00000500000000000000"/>
      <p:regular r:id="rId22"/>
    </p:embeddedFont>
    <p:embeddedFont>
      <p:font typeface="Montserrat Bold Italics" charset="1" panose="00000800000000000000"/>
      <p:regular r:id="rId23"/>
    </p:embeddedFont>
    <p:embeddedFont>
      <p:font typeface="Montserrat Thin" charset="1" panose="00000300000000000000"/>
      <p:regular r:id="rId24"/>
    </p:embeddedFont>
    <p:embeddedFont>
      <p:font typeface="Montserrat Thin Italics" charset="1" panose="00000300000000000000"/>
      <p:regular r:id="rId25"/>
    </p:embeddedFont>
    <p:embeddedFont>
      <p:font typeface="Montserrat Extra-Light" charset="1" panose="00000300000000000000"/>
      <p:regular r:id="rId26"/>
    </p:embeddedFont>
    <p:embeddedFont>
      <p:font typeface="Montserrat Extra-Light Italics" charset="1" panose="00000300000000000000"/>
      <p:regular r:id="rId27"/>
    </p:embeddedFont>
    <p:embeddedFont>
      <p:font typeface="Montserrat Light" charset="1" panose="00000400000000000000"/>
      <p:regular r:id="rId28"/>
    </p:embeddedFont>
    <p:embeddedFont>
      <p:font typeface="Montserrat Light Italics" charset="1" panose="00000400000000000000"/>
      <p:regular r:id="rId29"/>
    </p:embeddedFont>
    <p:embeddedFont>
      <p:font typeface="Montserrat Medium" charset="1" panose="00000600000000000000"/>
      <p:regular r:id="rId30"/>
    </p:embeddedFont>
    <p:embeddedFont>
      <p:font typeface="Montserrat Medium Italics" charset="1" panose="00000600000000000000"/>
      <p:regular r:id="rId31"/>
    </p:embeddedFont>
    <p:embeddedFont>
      <p:font typeface="Montserrat Semi-Bold" charset="1" panose="00000700000000000000"/>
      <p:regular r:id="rId32"/>
    </p:embeddedFont>
    <p:embeddedFont>
      <p:font typeface="Montserrat Semi-Bold Italics" charset="1" panose="00000700000000000000"/>
      <p:regular r:id="rId33"/>
    </p:embeddedFont>
    <p:embeddedFont>
      <p:font typeface="Montserrat Ultra-Bold" charset="1" panose="00000900000000000000"/>
      <p:regular r:id="rId34"/>
    </p:embeddedFont>
    <p:embeddedFont>
      <p:font typeface="Montserrat Ultra-Bold Italics" charset="1" panose="00000900000000000000"/>
      <p:regular r:id="rId35"/>
    </p:embeddedFont>
    <p:embeddedFont>
      <p:font typeface="Montserrat Heavy" charset="1" panose="00000A00000000000000"/>
      <p:regular r:id="rId36"/>
    </p:embeddedFont>
    <p:embeddedFont>
      <p:font typeface="Montserrat Heavy Italics" charset="1" panose="00000A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slides/slide1.xml" Type="http://schemas.openxmlformats.org/officeDocument/2006/relationships/slide"/><Relationship Id="rId39" Target="slides/slide2.xml" Type="http://schemas.openxmlformats.org/officeDocument/2006/relationships/slide"/><Relationship Id="rId4" Target="theme/theme1.xml" Type="http://schemas.openxmlformats.org/officeDocument/2006/relationships/theme"/><Relationship Id="rId40" Target="slides/slide3.xml" Type="http://schemas.openxmlformats.org/officeDocument/2006/relationships/slide"/><Relationship Id="rId41" Target="slides/slide4.xml" Type="http://schemas.openxmlformats.org/officeDocument/2006/relationships/slide"/><Relationship Id="rId42" Target="slides/slide5.xml" Type="http://schemas.openxmlformats.org/officeDocument/2006/relationships/slide"/><Relationship Id="rId43" Target="slides/slide6.xml" Type="http://schemas.openxmlformats.org/officeDocument/2006/relationships/slide"/><Relationship Id="rId44" Target="slides/slide7.xml" Type="http://schemas.openxmlformats.org/officeDocument/2006/relationships/slide"/><Relationship Id="rId45" Target="slides/slide8.xml" Type="http://schemas.openxmlformats.org/officeDocument/2006/relationships/slide"/><Relationship Id="rId46" Target="slides/slide9.xml" Type="http://schemas.openxmlformats.org/officeDocument/2006/relationships/slide"/><Relationship Id="rId47" Target="slides/slide10.xml" Type="http://schemas.openxmlformats.org/officeDocument/2006/relationships/slide"/><Relationship Id="rId48" Target="slides/slide11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42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30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32.png" Type="http://schemas.openxmlformats.org/officeDocument/2006/relationships/image"/><Relationship Id="rId16" Target="../media/image33.png" Type="http://schemas.openxmlformats.org/officeDocument/2006/relationships/image"/><Relationship Id="rId17" Target="../media/image34.png" Type="http://schemas.openxmlformats.org/officeDocument/2006/relationships/image"/><Relationship Id="rId18" Target="../media/image35.svg" Type="http://schemas.openxmlformats.org/officeDocument/2006/relationships/image"/><Relationship Id="rId19" Target="../media/image36.png" Type="http://schemas.openxmlformats.org/officeDocument/2006/relationships/image"/><Relationship Id="rId2" Target="../media/image1.jpeg" Type="http://schemas.openxmlformats.org/officeDocument/2006/relationships/image"/><Relationship Id="rId20" Target="../media/image37.sv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34867" y="2636771"/>
            <a:ext cx="6532592" cy="5013764"/>
          </a:xfrm>
          <a:custGeom>
            <a:avLst/>
            <a:gdLst/>
            <a:ahLst/>
            <a:cxnLst/>
            <a:rect r="r" b="b" t="t" l="l"/>
            <a:pathLst>
              <a:path h="5013764" w="6532592">
                <a:moveTo>
                  <a:pt x="0" y="0"/>
                </a:moveTo>
                <a:lnTo>
                  <a:pt x="6532592" y="0"/>
                </a:lnTo>
                <a:lnTo>
                  <a:pt x="6532592" y="5013764"/>
                </a:lnTo>
                <a:lnTo>
                  <a:pt x="0" y="501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062504" y="-2237177"/>
            <a:ext cx="4965068" cy="4114800"/>
          </a:xfrm>
          <a:custGeom>
            <a:avLst/>
            <a:gdLst/>
            <a:ahLst/>
            <a:cxnLst/>
            <a:rect r="r" b="b" t="t" l="l"/>
            <a:pathLst>
              <a:path h="4114800" w="4965068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301163" y="8639008"/>
            <a:ext cx="4716103" cy="4114800"/>
          </a:xfrm>
          <a:custGeom>
            <a:avLst/>
            <a:gdLst/>
            <a:ahLst/>
            <a:cxnLst/>
            <a:rect r="r" b="b" t="t" l="l"/>
            <a:pathLst>
              <a:path h="4114800" w="4716103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39920" y="8671973"/>
            <a:ext cx="7315200" cy="4081836"/>
          </a:xfrm>
          <a:custGeom>
            <a:avLst/>
            <a:gdLst/>
            <a:ahLst/>
            <a:cxnLst/>
            <a:rect r="r" b="b" t="t" l="l"/>
            <a:pathLst>
              <a:path h="4081836" w="7315200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78338" y="-1487343"/>
            <a:ext cx="7315200" cy="2974686"/>
          </a:xfrm>
          <a:custGeom>
            <a:avLst/>
            <a:gdLst/>
            <a:ahLst/>
            <a:cxnLst/>
            <a:rect r="r" b="b" t="t" l="l"/>
            <a:pathLst>
              <a:path h="2974686" w="7315200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726708" y="8802907"/>
            <a:ext cx="5229248" cy="2167761"/>
          </a:xfrm>
          <a:custGeom>
            <a:avLst/>
            <a:gdLst/>
            <a:ahLst/>
            <a:cxnLst/>
            <a:rect r="r" b="b" t="t" l="l"/>
            <a:pathLst>
              <a:path h="2167761" w="5229248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09069" y="-2425955"/>
            <a:ext cx="4034931" cy="3308644"/>
          </a:xfrm>
          <a:custGeom>
            <a:avLst/>
            <a:gdLst/>
            <a:ahLst/>
            <a:cxnLst/>
            <a:rect r="r" b="b" t="t" l="l"/>
            <a:pathLst>
              <a:path h="3308644" w="4034931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818229" y="5409206"/>
            <a:ext cx="5065531" cy="1645218"/>
            <a:chOff x="0" y="0"/>
            <a:chExt cx="1334132" cy="43330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34132" cy="433308"/>
            </a:xfrm>
            <a:custGeom>
              <a:avLst/>
              <a:gdLst/>
              <a:ahLst/>
              <a:cxnLst/>
              <a:rect r="r" b="b" t="t" l="l"/>
              <a:pathLst>
                <a:path h="433308" w="1334132">
                  <a:moveTo>
                    <a:pt x="77946" y="0"/>
                  </a:moveTo>
                  <a:lnTo>
                    <a:pt x="1256186" y="0"/>
                  </a:lnTo>
                  <a:cubicBezTo>
                    <a:pt x="1299234" y="0"/>
                    <a:pt x="1334132" y="34898"/>
                    <a:pt x="1334132" y="77946"/>
                  </a:cubicBezTo>
                  <a:lnTo>
                    <a:pt x="1334132" y="355362"/>
                  </a:lnTo>
                  <a:cubicBezTo>
                    <a:pt x="1334132" y="398411"/>
                    <a:pt x="1299234" y="433308"/>
                    <a:pt x="1256186" y="433308"/>
                  </a:cubicBezTo>
                  <a:lnTo>
                    <a:pt x="77946" y="433308"/>
                  </a:lnTo>
                  <a:cubicBezTo>
                    <a:pt x="34898" y="433308"/>
                    <a:pt x="0" y="398411"/>
                    <a:pt x="0" y="355362"/>
                  </a:cubicBezTo>
                  <a:lnTo>
                    <a:pt x="0" y="77946"/>
                  </a:lnTo>
                  <a:cubicBezTo>
                    <a:pt x="0" y="34898"/>
                    <a:pt x="34898" y="0"/>
                    <a:pt x="77946" y="0"/>
                  </a:cubicBezTo>
                  <a:close/>
                </a:path>
              </a:pathLst>
            </a:custGeom>
            <a:solidFill>
              <a:srgbClr val="BCDFA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528682" y="3652708"/>
            <a:ext cx="13772481" cy="3401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211"/>
              </a:lnSpc>
            </a:pPr>
            <a:r>
              <a:rPr lang="en-US" sz="12702" spc="-342">
                <a:solidFill>
                  <a:srgbClr val="4C81CB"/>
                </a:solidFill>
                <a:latin typeface="Krabuler"/>
              </a:rPr>
              <a:t>Сохраним </a:t>
            </a:r>
          </a:p>
          <a:p>
            <a:pPr>
              <a:lnSpc>
                <a:spcPts val="13211"/>
              </a:lnSpc>
            </a:pPr>
            <a:r>
              <a:rPr lang="en-US" sz="12702" spc="-342">
                <a:solidFill>
                  <a:srgbClr val="4C81CB"/>
                </a:solidFill>
                <a:latin typeface="Krabuler"/>
              </a:rPr>
              <a:t>природу вместе!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659214" y="-570057"/>
            <a:ext cx="3987615" cy="4114800"/>
          </a:xfrm>
          <a:custGeom>
            <a:avLst/>
            <a:gdLst/>
            <a:ahLst/>
            <a:cxnLst/>
            <a:rect r="r" b="b" t="t" l="l"/>
            <a:pathLst>
              <a:path h="4114800" w="3987615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685399" y="9258300"/>
            <a:ext cx="3331190" cy="2870880"/>
          </a:xfrm>
          <a:custGeom>
            <a:avLst/>
            <a:gdLst/>
            <a:ahLst/>
            <a:cxnLst/>
            <a:rect r="r" b="b" t="t" l="l"/>
            <a:pathLst>
              <a:path h="2870880" w="333119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28682" y="7998724"/>
            <a:ext cx="7762131" cy="640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6">
                <a:solidFill>
                  <a:srgbClr val="4C81CB"/>
                </a:solidFill>
                <a:latin typeface="GoodTime Grotesk"/>
              </a:rPr>
              <a:t>ДО “«Занимательная математика”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5482461" y="-2028581"/>
            <a:ext cx="7323078" cy="14344163"/>
            <a:chOff x="0" y="0"/>
            <a:chExt cx="2509427" cy="49153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9427" cy="4915369"/>
            </a:xfrm>
            <a:custGeom>
              <a:avLst/>
              <a:gdLst/>
              <a:ahLst/>
              <a:cxnLst/>
              <a:rect r="r" b="b" t="t" l="l"/>
              <a:pathLst>
                <a:path h="4915369" w="2509427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B2E6F2"/>
            </a:solidFill>
            <a:ln w="9525" cap="sq">
              <a:solidFill>
                <a:srgbClr val="474747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060" lIns="26060" bIns="26060" rIns="26060"/>
            <a:lstStyle/>
            <a:p>
              <a:pPr algn="ctr" marL="0" indent="0" lvl="0">
                <a:lnSpc>
                  <a:spcPts val="128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436257" y="7594293"/>
            <a:ext cx="8432325" cy="3731304"/>
          </a:xfrm>
          <a:custGeom>
            <a:avLst/>
            <a:gdLst/>
            <a:ahLst/>
            <a:cxnLst/>
            <a:rect r="r" b="b" t="t" l="l"/>
            <a:pathLst>
              <a:path h="3731304" w="8432325">
                <a:moveTo>
                  <a:pt x="0" y="0"/>
                </a:moveTo>
                <a:lnTo>
                  <a:pt x="8432324" y="0"/>
                </a:lnTo>
                <a:lnTo>
                  <a:pt x="8432324" y="3731304"/>
                </a:lnTo>
                <a:lnTo>
                  <a:pt x="0" y="373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182225"/>
            <a:ext cx="16230600" cy="129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9500" spc="-256">
                <a:solidFill>
                  <a:srgbClr val="000000"/>
                </a:solidFill>
                <a:latin typeface="Krabuler"/>
              </a:rPr>
              <a:t>Как охранять животных?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15181" y="3862951"/>
            <a:ext cx="15772819" cy="4136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45"/>
              </a:lnSpc>
            </a:pPr>
            <a:r>
              <a:rPr lang="en-US" sz="4111">
                <a:solidFill>
                  <a:srgbClr val="D04C00"/>
                </a:solidFill>
                <a:latin typeface="Open Sans Bold"/>
              </a:rPr>
              <a:t>Занести в Красную книгу редкие виды животных.</a:t>
            </a:r>
          </a:p>
          <a:p>
            <a:pPr>
              <a:lnSpc>
                <a:spcPts val="4645"/>
              </a:lnSpc>
            </a:pPr>
          </a:p>
          <a:p>
            <a:pPr>
              <a:lnSpc>
                <a:spcPts val="4645"/>
              </a:lnSpc>
            </a:pPr>
            <a:r>
              <a:rPr lang="en-US" sz="4111">
                <a:solidFill>
                  <a:srgbClr val="D04C00"/>
                </a:solidFill>
                <a:latin typeface="Open Sans Bold"/>
              </a:rPr>
              <a:t>Создавать заповедники.</a:t>
            </a:r>
          </a:p>
          <a:p>
            <a:pPr>
              <a:lnSpc>
                <a:spcPts val="4645"/>
              </a:lnSpc>
            </a:pPr>
          </a:p>
          <a:p>
            <a:pPr>
              <a:lnSpc>
                <a:spcPts val="4645"/>
              </a:lnSpc>
            </a:pPr>
            <a:r>
              <a:rPr lang="en-US" sz="4111">
                <a:solidFill>
                  <a:srgbClr val="D04C00"/>
                </a:solidFill>
                <a:latin typeface="Open Sans Bold"/>
              </a:rPr>
              <a:t>Запретить охоту на редких животных.</a:t>
            </a:r>
          </a:p>
          <a:p>
            <a:pPr>
              <a:lnSpc>
                <a:spcPts val="4645"/>
              </a:lnSpc>
            </a:pPr>
            <a:r>
              <a:rPr lang="en-US" sz="4111">
                <a:solidFill>
                  <a:srgbClr val="D04C00"/>
                </a:solidFill>
                <a:latin typeface="Open Sans Bold"/>
              </a:rPr>
              <a:t> </a:t>
            </a:r>
          </a:p>
          <a:p>
            <a:pPr>
              <a:lnSpc>
                <a:spcPts val="4645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678113"/>
            <a:ext cx="6696630" cy="5215000"/>
          </a:xfrm>
          <a:custGeom>
            <a:avLst/>
            <a:gdLst/>
            <a:ahLst/>
            <a:cxnLst/>
            <a:rect r="r" b="b" t="t" l="l"/>
            <a:pathLst>
              <a:path h="5215000" w="6696630">
                <a:moveTo>
                  <a:pt x="0" y="0"/>
                </a:moveTo>
                <a:lnTo>
                  <a:pt x="6696630" y="0"/>
                </a:lnTo>
                <a:lnTo>
                  <a:pt x="6696630" y="5215000"/>
                </a:lnTo>
                <a:lnTo>
                  <a:pt x="0" y="521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02951" y="1133475"/>
            <a:ext cx="10704529" cy="1259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316"/>
              </a:lnSpc>
            </a:pPr>
            <a:r>
              <a:rPr lang="en-US" sz="8958" spc="-241">
                <a:solidFill>
                  <a:srgbClr val="4C81CB"/>
                </a:solidFill>
                <a:latin typeface="GoodTime Grotesk"/>
              </a:rPr>
              <a:t>Берегите природу!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902951" y="2439988"/>
            <a:ext cx="18668991" cy="1002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20"/>
              </a:lnSpc>
            </a:pPr>
            <a:r>
              <a:rPr lang="en-US" sz="5070">
                <a:solidFill>
                  <a:srgbClr val="000000"/>
                </a:solidFill>
                <a:latin typeface="Montserrat"/>
              </a:rPr>
              <a:t>Охрана природы - наш долг! 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106409" y="3728611"/>
            <a:ext cx="4297612" cy="6446418"/>
            <a:chOff x="0" y="0"/>
            <a:chExt cx="6350000" cy="9525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8686" t="0" r="-56453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92011" y="4082241"/>
            <a:ext cx="3434819" cy="2740988"/>
            <a:chOff x="0" y="0"/>
            <a:chExt cx="904644" cy="72190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4644" cy="721906"/>
            </a:xfrm>
            <a:custGeom>
              <a:avLst/>
              <a:gdLst/>
              <a:ahLst/>
              <a:cxnLst/>
              <a:rect r="r" b="b" t="t" l="l"/>
              <a:pathLst>
                <a:path h="721906" w="904644">
                  <a:moveTo>
                    <a:pt x="31555" y="0"/>
                  </a:moveTo>
                  <a:lnTo>
                    <a:pt x="873088" y="0"/>
                  </a:lnTo>
                  <a:cubicBezTo>
                    <a:pt x="890516" y="0"/>
                    <a:pt x="904644" y="14128"/>
                    <a:pt x="904644" y="31555"/>
                  </a:cubicBezTo>
                  <a:lnTo>
                    <a:pt x="904644" y="690351"/>
                  </a:lnTo>
                  <a:cubicBezTo>
                    <a:pt x="904644" y="707779"/>
                    <a:pt x="890516" y="721906"/>
                    <a:pt x="873088" y="721906"/>
                  </a:cubicBezTo>
                  <a:lnTo>
                    <a:pt x="31555" y="721906"/>
                  </a:lnTo>
                  <a:cubicBezTo>
                    <a:pt x="23186" y="721906"/>
                    <a:pt x="15160" y="718582"/>
                    <a:pt x="9242" y="712664"/>
                  </a:cubicBezTo>
                  <a:cubicBezTo>
                    <a:pt x="3325" y="706746"/>
                    <a:pt x="0" y="698720"/>
                    <a:pt x="0" y="690351"/>
                  </a:cubicBezTo>
                  <a:lnTo>
                    <a:pt x="0" y="31555"/>
                  </a:lnTo>
                  <a:cubicBezTo>
                    <a:pt x="0" y="14128"/>
                    <a:pt x="14128" y="0"/>
                    <a:pt x="31555" y="0"/>
                  </a:cubicBezTo>
                  <a:close/>
                </a:path>
              </a:pathLst>
            </a:custGeom>
            <a:solidFill>
              <a:srgbClr val="BCDFA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726830" y="6823230"/>
            <a:ext cx="3434819" cy="2740988"/>
            <a:chOff x="0" y="0"/>
            <a:chExt cx="904644" cy="72190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4644" cy="721906"/>
            </a:xfrm>
            <a:custGeom>
              <a:avLst/>
              <a:gdLst/>
              <a:ahLst/>
              <a:cxnLst/>
              <a:rect r="r" b="b" t="t" l="l"/>
              <a:pathLst>
                <a:path h="721906" w="904644">
                  <a:moveTo>
                    <a:pt x="31555" y="0"/>
                  </a:moveTo>
                  <a:lnTo>
                    <a:pt x="873088" y="0"/>
                  </a:lnTo>
                  <a:cubicBezTo>
                    <a:pt x="890516" y="0"/>
                    <a:pt x="904644" y="14128"/>
                    <a:pt x="904644" y="31555"/>
                  </a:cubicBezTo>
                  <a:lnTo>
                    <a:pt x="904644" y="690351"/>
                  </a:lnTo>
                  <a:cubicBezTo>
                    <a:pt x="904644" y="707779"/>
                    <a:pt x="890516" y="721906"/>
                    <a:pt x="873088" y="721906"/>
                  </a:cubicBezTo>
                  <a:lnTo>
                    <a:pt x="31555" y="721906"/>
                  </a:lnTo>
                  <a:cubicBezTo>
                    <a:pt x="23186" y="721906"/>
                    <a:pt x="15160" y="718582"/>
                    <a:pt x="9242" y="712664"/>
                  </a:cubicBezTo>
                  <a:cubicBezTo>
                    <a:pt x="3325" y="706746"/>
                    <a:pt x="0" y="698720"/>
                    <a:pt x="0" y="690351"/>
                  </a:cubicBezTo>
                  <a:lnTo>
                    <a:pt x="0" y="31555"/>
                  </a:lnTo>
                  <a:cubicBezTo>
                    <a:pt x="0" y="14128"/>
                    <a:pt x="14128" y="0"/>
                    <a:pt x="31555" y="0"/>
                  </a:cubicBezTo>
                  <a:close/>
                </a:path>
              </a:pathLst>
            </a:custGeom>
            <a:solidFill>
              <a:srgbClr val="BCDFA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426590" y="4082241"/>
            <a:ext cx="3434819" cy="2740988"/>
            <a:chOff x="0" y="0"/>
            <a:chExt cx="904644" cy="72190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04644" cy="721906"/>
            </a:xfrm>
            <a:custGeom>
              <a:avLst/>
              <a:gdLst/>
              <a:ahLst/>
              <a:cxnLst/>
              <a:rect r="r" b="b" t="t" l="l"/>
              <a:pathLst>
                <a:path h="721906" w="904644">
                  <a:moveTo>
                    <a:pt x="31555" y="0"/>
                  </a:moveTo>
                  <a:lnTo>
                    <a:pt x="873088" y="0"/>
                  </a:lnTo>
                  <a:cubicBezTo>
                    <a:pt x="890516" y="0"/>
                    <a:pt x="904644" y="14128"/>
                    <a:pt x="904644" y="31555"/>
                  </a:cubicBezTo>
                  <a:lnTo>
                    <a:pt x="904644" y="690351"/>
                  </a:lnTo>
                  <a:cubicBezTo>
                    <a:pt x="904644" y="707779"/>
                    <a:pt x="890516" y="721906"/>
                    <a:pt x="873088" y="721906"/>
                  </a:cubicBezTo>
                  <a:lnTo>
                    <a:pt x="31555" y="721906"/>
                  </a:lnTo>
                  <a:cubicBezTo>
                    <a:pt x="23186" y="721906"/>
                    <a:pt x="15160" y="718582"/>
                    <a:pt x="9242" y="712664"/>
                  </a:cubicBezTo>
                  <a:cubicBezTo>
                    <a:pt x="3325" y="706746"/>
                    <a:pt x="0" y="698720"/>
                    <a:pt x="0" y="690351"/>
                  </a:cubicBezTo>
                  <a:lnTo>
                    <a:pt x="0" y="31555"/>
                  </a:lnTo>
                  <a:cubicBezTo>
                    <a:pt x="0" y="14128"/>
                    <a:pt x="14128" y="0"/>
                    <a:pt x="31555" y="0"/>
                  </a:cubicBezTo>
                  <a:close/>
                </a:path>
              </a:pathLst>
            </a:custGeom>
            <a:solidFill>
              <a:srgbClr val="BCDFA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126350" y="6823230"/>
            <a:ext cx="3434819" cy="2740988"/>
            <a:chOff x="0" y="0"/>
            <a:chExt cx="904644" cy="7219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04644" cy="721906"/>
            </a:xfrm>
            <a:custGeom>
              <a:avLst/>
              <a:gdLst/>
              <a:ahLst/>
              <a:cxnLst/>
              <a:rect r="r" b="b" t="t" l="l"/>
              <a:pathLst>
                <a:path h="721906" w="904644">
                  <a:moveTo>
                    <a:pt x="31555" y="0"/>
                  </a:moveTo>
                  <a:lnTo>
                    <a:pt x="873088" y="0"/>
                  </a:lnTo>
                  <a:cubicBezTo>
                    <a:pt x="890516" y="0"/>
                    <a:pt x="904644" y="14128"/>
                    <a:pt x="904644" y="31555"/>
                  </a:cubicBezTo>
                  <a:lnTo>
                    <a:pt x="904644" y="690351"/>
                  </a:lnTo>
                  <a:cubicBezTo>
                    <a:pt x="904644" y="707779"/>
                    <a:pt x="890516" y="721906"/>
                    <a:pt x="873088" y="721906"/>
                  </a:cubicBezTo>
                  <a:lnTo>
                    <a:pt x="31555" y="721906"/>
                  </a:lnTo>
                  <a:cubicBezTo>
                    <a:pt x="23186" y="721906"/>
                    <a:pt x="15160" y="718582"/>
                    <a:pt x="9242" y="712664"/>
                  </a:cubicBezTo>
                  <a:cubicBezTo>
                    <a:pt x="3325" y="706746"/>
                    <a:pt x="0" y="698720"/>
                    <a:pt x="0" y="690351"/>
                  </a:cubicBezTo>
                  <a:lnTo>
                    <a:pt x="0" y="31555"/>
                  </a:lnTo>
                  <a:cubicBezTo>
                    <a:pt x="0" y="14128"/>
                    <a:pt x="14128" y="0"/>
                    <a:pt x="31555" y="0"/>
                  </a:cubicBezTo>
                  <a:close/>
                </a:path>
              </a:pathLst>
            </a:custGeom>
            <a:solidFill>
              <a:srgbClr val="BCDFA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557110" y="4082241"/>
            <a:ext cx="3434819" cy="2740988"/>
            <a:chOff x="0" y="0"/>
            <a:chExt cx="904644" cy="72190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04644" cy="721906"/>
            </a:xfrm>
            <a:custGeom>
              <a:avLst/>
              <a:gdLst/>
              <a:ahLst/>
              <a:cxnLst/>
              <a:rect r="r" b="b" t="t" l="l"/>
              <a:pathLst>
                <a:path h="721906" w="904644">
                  <a:moveTo>
                    <a:pt x="31555" y="0"/>
                  </a:moveTo>
                  <a:lnTo>
                    <a:pt x="873088" y="0"/>
                  </a:lnTo>
                  <a:cubicBezTo>
                    <a:pt x="890516" y="0"/>
                    <a:pt x="904644" y="14128"/>
                    <a:pt x="904644" y="31555"/>
                  </a:cubicBezTo>
                  <a:lnTo>
                    <a:pt x="904644" y="690351"/>
                  </a:lnTo>
                  <a:cubicBezTo>
                    <a:pt x="904644" y="707779"/>
                    <a:pt x="890516" y="721906"/>
                    <a:pt x="873088" y="721906"/>
                  </a:cubicBezTo>
                  <a:lnTo>
                    <a:pt x="31555" y="721906"/>
                  </a:lnTo>
                  <a:cubicBezTo>
                    <a:pt x="23186" y="721906"/>
                    <a:pt x="15160" y="718582"/>
                    <a:pt x="9242" y="712664"/>
                  </a:cubicBezTo>
                  <a:cubicBezTo>
                    <a:pt x="3325" y="706746"/>
                    <a:pt x="0" y="698720"/>
                    <a:pt x="0" y="690351"/>
                  </a:cubicBezTo>
                  <a:lnTo>
                    <a:pt x="0" y="31555"/>
                  </a:lnTo>
                  <a:cubicBezTo>
                    <a:pt x="0" y="14128"/>
                    <a:pt x="14128" y="0"/>
                    <a:pt x="31555" y="0"/>
                  </a:cubicBezTo>
                  <a:close/>
                </a:path>
              </a:pathLst>
            </a:custGeom>
            <a:solidFill>
              <a:srgbClr val="BCDFA6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81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598675" y="7272675"/>
            <a:ext cx="2821492" cy="1985625"/>
          </a:xfrm>
          <a:custGeom>
            <a:avLst/>
            <a:gdLst/>
            <a:ahLst/>
            <a:cxnLst/>
            <a:rect r="r" b="b" t="t" l="l"/>
            <a:pathLst>
              <a:path h="1985625" w="2821492">
                <a:moveTo>
                  <a:pt x="0" y="0"/>
                </a:moveTo>
                <a:lnTo>
                  <a:pt x="2821492" y="0"/>
                </a:lnTo>
                <a:lnTo>
                  <a:pt x="2821492" y="1985625"/>
                </a:lnTo>
                <a:lnTo>
                  <a:pt x="0" y="198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661210" y="4330111"/>
            <a:ext cx="1566061" cy="2245249"/>
          </a:xfrm>
          <a:custGeom>
            <a:avLst/>
            <a:gdLst/>
            <a:ahLst/>
            <a:cxnLst/>
            <a:rect r="r" b="b" t="t" l="l"/>
            <a:pathLst>
              <a:path h="2245249" w="1566061">
                <a:moveTo>
                  <a:pt x="0" y="0"/>
                </a:moveTo>
                <a:lnTo>
                  <a:pt x="1566061" y="0"/>
                </a:lnTo>
                <a:lnTo>
                  <a:pt x="1566061" y="2245249"/>
                </a:lnTo>
                <a:lnTo>
                  <a:pt x="0" y="2245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900330" y="7347105"/>
            <a:ext cx="2483279" cy="2334283"/>
          </a:xfrm>
          <a:custGeom>
            <a:avLst/>
            <a:gdLst/>
            <a:ahLst/>
            <a:cxnLst/>
            <a:rect r="r" b="b" t="t" l="l"/>
            <a:pathLst>
              <a:path h="2334283" w="2483279">
                <a:moveTo>
                  <a:pt x="0" y="0"/>
                </a:moveTo>
                <a:lnTo>
                  <a:pt x="2483280" y="0"/>
                </a:lnTo>
                <a:lnTo>
                  <a:pt x="2483280" y="2334282"/>
                </a:lnTo>
                <a:lnTo>
                  <a:pt x="0" y="23342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794860" y="3943498"/>
            <a:ext cx="2181397" cy="2879732"/>
          </a:xfrm>
          <a:custGeom>
            <a:avLst/>
            <a:gdLst/>
            <a:ahLst/>
            <a:cxnLst/>
            <a:rect r="r" b="b" t="t" l="l"/>
            <a:pathLst>
              <a:path h="2879732" w="2181397">
                <a:moveTo>
                  <a:pt x="0" y="0"/>
                </a:moveTo>
                <a:lnTo>
                  <a:pt x="2181397" y="0"/>
                </a:lnTo>
                <a:lnTo>
                  <a:pt x="2181397" y="2879732"/>
                </a:lnTo>
                <a:lnTo>
                  <a:pt x="0" y="2879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872190" y="247650"/>
            <a:ext cx="8543621" cy="2014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1"/>
              </a:lnSpc>
            </a:pPr>
            <a:r>
              <a:rPr lang="en-US" sz="8534" spc="-230">
                <a:solidFill>
                  <a:srgbClr val="4C81CB"/>
                </a:solidFill>
                <a:latin typeface="Krabuler"/>
              </a:rPr>
              <a:t>Почему нужно охранять природу?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726830" y="2509935"/>
            <a:ext cx="10834339" cy="1046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1"/>
              </a:lnSpc>
            </a:pPr>
            <a:r>
              <a:rPr lang="en-US" sz="8534" spc="-230">
                <a:solidFill>
                  <a:srgbClr val="8FCD83"/>
                </a:solidFill>
                <a:latin typeface="Krabuler"/>
              </a:rPr>
              <a:t>Природа дает человеку: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-2262389" y="5053524"/>
            <a:ext cx="8543621" cy="1046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1"/>
              </a:lnSpc>
            </a:pPr>
            <a:r>
              <a:rPr lang="en-US" sz="8534" spc="-230">
                <a:solidFill>
                  <a:srgbClr val="4C81CB"/>
                </a:solidFill>
                <a:latin typeface="Krabuler"/>
              </a:rPr>
              <a:t>Воздух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72430" y="7794512"/>
            <a:ext cx="8543621" cy="1046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1"/>
              </a:lnSpc>
            </a:pPr>
            <a:r>
              <a:rPr lang="en-US" sz="8534" spc="-230">
                <a:solidFill>
                  <a:srgbClr val="4C81CB"/>
                </a:solidFill>
                <a:latin typeface="Krabuler"/>
              </a:rPr>
              <a:t>Вода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870160" y="5152223"/>
            <a:ext cx="8543621" cy="1046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1"/>
              </a:lnSpc>
            </a:pPr>
            <a:r>
              <a:rPr lang="en-US" sz="8534" spc="-230">
                <a:solidFill>
                  <a:srgbClr val="4C81CB"/>
                </a:solidFill>
                <a:latin typeface="Krabuler"/>
              </a:rPr>
              <a:t>Пища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571950" y="7594755"/>
            <a:ext cx="8543621" cy="1046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81"/>
              </a:lnSpc>
            </a:pPr>
            <a:r>
              <a:rPr lang="en-US" sz="8534" spc="-230">
                <a:solidFill>
                  <a:srgbClr val="4C81CB"/>
                </a:solidFill>
                <a:latin typeface="Krabuler"/>
              </a:rPr>
              <a:t>Одежда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656213" y="5104598"/>
            <a:ext cx="7240015" cy="896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09"/>
              </a:lnSpc>
            </a:pPr>
            <a:r>
              <a:rPr lang="en-US" sz="7232" spc="-195">
                <a:solidFill>
                  <a:srgbClr val="4C81CB"/>
                </a:solidFill>
                <a:latin typeface="Krabuler"/>
              </a:rPr>
              <a:t>Жилище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53103" y="-1689906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13338" y="8531405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10703" y="2460200"/>
            <a:ext cx="10725247" cy="7145696"/>
          </a:xfrm>
          <a:custGeom>
            <a:avLst/>
            <a:gdLst/>
            <a:ahLst/>
            <a:cxnLst/>
            <a:rect r="r" b="b" t="t" l="l"/>
            <a:pathLst>
              <a:path h="7145696" w="10725247">
                <a:moveTo>
                  <a:pt x="0" y="0"/>
                </a:moveTo>
                <a:lnTo>
                  <a:pt x="10725247" y="0"/>
                </a:lnTo>
                <a:lnTo>
                  <a:pt x="10725247" y="7145696"/>
                </a:lnTo>
                <a:lnTo>
                  <a:pt x="0" y="714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85725" cap="rnd">
            <a:solidFill>
              <a:srgbClr val="D04C00"/>
            </a:solidFill>
            <a:prstDash val="solid"/>
            <a:round/>
          </a:ln>
        </p:spPr>
      </p:sp>
      <p:sp>
        <p:nvSpPr>
          <p:cNvPr name="TextBox 6" id="6"/>
          <p:cNvSpPr txBox="true"/>
          <p:nvPr/>
        </p:nvSpPr>
        <p:spPr>
          <a:xfrm rot="0">
            <a:off x="568946" y="1143000"/>
            <a:ext cx="11047293" cy="963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84"/>
              </a:lnSpc>
            </a:pPr>
            <a:r>
              <a:rPr lang="en-US" sz="7100" spc="-191">
                <a:solidFill>
                  <a:srgbClr val="D04C00"/>
                </a:solidFill>
                <a:latin typeface="Krabuler"/>
              </a:rPr>
              <a:t>Природе грозит опасность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52097" y="4474617"/>
            <a:ext cx="4249936" cy="166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34"/>
              </a:lnSpc>
            </a:pPr>
            <a:r>
              <a:rPr lang="en-US" sz="5400">
                <a:solidFill>
                  <a:srgbClr val="4C81CB"/>
                </a:solidFill>
                <a:latin typeface="GoodTime Grotesk"/>
              </a:rPr>
              <a:t>пластиковые</a:t>
            </a:r>
          </a:p>
          <a:p>
            <a:pPr algn="r">
              <a:lnSpc>
                <a:spcPts val="6534"/>
              </a:lnSpc>
            </a:pPr>
            <a:r>
              <a:rPr lang="en-US" sz="5400">
                <a:solidFill>
                  <a:srgbClr val="4C81CB"/>
                </a:solidFill>
                <a:latin typeface="GoodTime Grotesk"/>
              </a:rPr>
              <a:t>отходы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53103" y="-1689906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13338" y="8531405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256460"/>
            <a:ext cx="16230600" cy="5274945"/>
          </a:xfrm>
          <a:custGeom>
            <a:avLst/>
            <a:gdLst/>
            <a:ahLst/>
            <a:cxnLst/>
            <a:rect r="r" b="b" t="t" l="l"/>
            <a:pathLst>
              <a:path h="5274945" w="16230600">
                <a:moveTo>
                  <a:pt x="0" y="0"/>
                </a:moveTo>
                <a:lnTo>
                  <a:pt x="16230600" y="0"/>
                </a:lnTo>
                <a:lnTo>
                  <a:pt x="16230600" y="5274945"/>
                </a:lnTo>
                <a:lnTo>
                  <a:pt x="0" y="52749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114300" cap="sq">
            <a:solidFill>
              <a:srgbClr val="D04C00"/>
            </a:solidFill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9144000" y="1496778"/>
            <a:ext cx="11047293" cy="963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84"/>
              </a:lnSpc>
            </a:pPr>
            <a:r>
              <a:rPr lang="en-US" sz="7100" spc="-191">
                <a:solidFill>
                  <a:srgbClr val="D04C00"/>
                </a:solidFill>
                <a:latin typeface="Krabuler"/>
              </a:rPr>
              <a:t>Природе грозит опасность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889510"/>
            <a:ext cx="4942582" cy="840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34"/>
              </a:lnSpc>
            </a:pPr>
            <a:r>
              <a:rPr lang="en-US" sz="5400">
                <a:solidFill>
                  <a:srgbClr val="4C81CB"/>
                </a:solidFill>
                <a:latin typeface="GoodTime Grotesk"/>
              </a:rPr>
              <a:t>разливы нефти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53103" y="-1689906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13338" y="8531405"/>
            <a:ext cx="7315200" cy="3072384"/>
          </a:xfrm>
          <a:custGeom>
            <a:avLst/>
            <a:gdLst/>
            <a:ahLst/>
            <a:cxnLst/>
            <a:rect r="r" b="b" t="t" l="l"/>
            <a:pathLst>
              <a:path h="3072384" w="7315200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79445" y="2464706"/>
            <a:ext cx="10401280" cy="7358906"/>
          </a:xfrm>
          <a:custGeom>
            <a:avLst/>
            <a:gdLst/>
            <a:ahLst/>
            <a:cxnLst/>
            <a:rect r="r" b="b" t="t" l="l"/>
            <a:pathLst>
              <a:path h="7358906" w="10401280">
                <a:moveTo>
                  <a:pt x="0" y="0"/>
                </a:moveTo>
                <a:lnTo>
                  <a:pt x="10401280" y="0"/>
                </a:lnTo>
                <a:lnTo>
                  <a:pt x="10401280" y="7358906"/>
                </a:lnTo>
                <a:lnTo>
                  <a:pt x="0" y="7358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104775" cap="sq">
            <a:solidFill>
              <a:srgbClr val="D04C00"/>
            </a:solidFill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568946" y="1143000"/>
            <a:ext cx="11047293" cy="963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84"/>
              </a:lnSpc>
            </a:pPr>
            <a:r>
              <a:rPr lang="en-US" sz="7100" spc="-191">
                <a:solidFill>
                  <a:srgbClr val="D04C00"/>
                </a:solidFill>
                <a:latin typeface="Krabuler"/>
              </a:rPr>
              <a:t>Природе грозит опасность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85571" y="4474617"/>
            <a:ext cx="4316462" cy="166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34"/>
              </a:lnSpc>
            </a:pPr>
            <a:r>
              <a:rPr lang="en-US" sz="5400">
                <a:solidFill>
                  <a:srgbClr val="4C81CB"/>
                </a:solidFill>
                <a:latin typeface="GoodTime Grotesk"/>
              </a:rPr>
              <a:t>электронные</a:t>
            </a:r>
          </a:p>
          <a:p>
            <a:pPr algn="r">
              <a:lnSpc>
                <a:spcPts val="6534"/>
              </a:lnSpc>
            </a:pPr>
            <a:r>
              <a:rPr lang="en-US" sz="5400">
                <a:solidFill>
                  <a:srgbClr val="4C81CB"/>
                </a:solidFill>
                <a:latin typeface="GoodTime Grotesk"/>
              </a:rPr>
              <a:t>отходы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5482461" y="-2028581"/>
            <a:ext cx="7323078" cy="14344163"/>
            <a:chOff x="0" y="0"/>
            <a:chExt cx="2509427" cy="49153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9427" cy="4915369"/>
            </a:xfrm>
            <a:custGeom>
              <a:avLst/>
              <a:gdLst/>
              <a:ahLst/>
              <a:cxnLst/>
              <a:rect r="r" b="b" t="t" l="l"/>
              <a:pathLst>
                <a:path h="4915369" w="2509427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91B28B"/>
            </a:solidFill>
            <a:ln w="9525" cap="sq">
              <a:solidFill>
                <a:srgbClr val="474747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060" lIns="26060" bIns="26060" rIns="26060"/>
            <a:lstStyle/>
            <a:p>
              <a:pPr algn="ctr" marL="0" indent="0" lvl="0">
                <a:lnSpc>
                  <a:spcPts val="1288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317680" y="1911760"/>
            <a:ext cx="13652639" cy="2125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93"/>
              </a:lnSpc>
            </a:pPr>
            <a:r>
              <a:rPr lang="en-US" sz="7877" spc="-212">
                <a:solidFill>
                  <a:srgbClr val="FFFFFF"/>
                </a:solidFill>
                <a:latin typeface="Krabuler"/>
              </a:rPr>
              <a:t>Что делать </a:t>
            </a:r>
          </a:p>
          <a:p>
            <a:pPr algn="ctr">
              <a:lnSpc>
                <a:spcPts val="8193"/>
              </a:lnSpc>
            </a:pPr>
            <a:r>
              <a:rPr lang="en-US" sz="7877" spc="-212">
                <a:solidFill>
                  <a:srgbClr val="FFFFFF"/>
                </a:solidFill>
                <a:latin typeface="Krabuler"/>
              </a:rPr>
              <a:t>для защиты природы?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1062504" y="-2237177"/>
            <a:ext cx="4965068" cy="4114800"/>
          </a:xfrm>
          <a:custGeom>
            <a:avLst/>
            <a:gdLst/>
            <a:ahLst/>
            <a:cxnLst/>
            <a:rect r="r" b="b" t="t" l="l"/>
            <a:pathLst>
              <a:path h="4114800" w="4965068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339920" y="8671973"/>
            <a:ext cx="7315200" cy="4081836"/>
          </a:xfrm>
          <a:custGeom>
            <a:avLst/>
            <a:gdLst/>
            <a:ahLst/>
            <a:cxnLst/>
            <a:rect r="r" b="b" t="t" l="l"/>
            <a:pathLst>
              <a:path h="4081836" w="7315200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458438" y="8324494"/>
            <a:ext cx="5715287" cy="2369246"/>
          </a:xfrm>
          <a:custGeom>
            <a:avLst/>
            <a:gdLst/>
            <a:ahLst/>
            <a:cxnLst/>
            <a:rect r="r" b="b" t="t" l="l"/>
            <a:pathLst>
              <a:path h="2369246" w="5715287">
                <a:moveTo>
                  <a:pt x="0" y="0"/>
                </a:moveTo>
                <a:lnTo>
                  <a:pt x="5715287" y="0"/>
                </a:lnTo>
                <a:lnTo>
                  <a:pt x="5715287" y="2369246"/>
                </a:lnTo>
                <a:lnTo>
                  <a:pt x="0" y="2369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09069" y="-2425955"/>
            <a:ext cx="4034931" cy="3308644"/>
          </a:xfrm>
          <a:custGeom>
            <a:avLst/>
            <a:gdLst/>
            <a:ahLst/>
            <a:cxnLst/>
            <a:rect r="r" b="b" t="t" l="l"/>
            <a:pathLst>
              <a:path h="3308644" w="4034931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38339" y="-1551210"/>
            <a:ext cx="3987615" cy="4114800"/>
          </a:xfrm>
          <a:custGeom>
            <a:avLst/>
            <a:gdLst/>
            <a:ahLst/>
            <a:cxnLst/>
            <a:rect r="r" b="b" t="t" l="l"/>
            <a:pathLst>
              <a:path h="4114800" w="3987615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670609" y="9258300"/>
            <a:ext cx="3331190" cy="2870880"/>
          </a:xfrm>
          <a:custGeom>
            <a:avLst/>
            <a:gdLst/>
            <a:ahLst/>
            <a:cxnLst/>
            <a:rect r="r" b="b" t="t" l="l"/>
            <a:pathLst>
              <a:path h="2870880" w="333119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089153" y="5463140"/>
            <a:ext cx="2093499" cy="1946954"/>
          </a:xfrm>
          <a:custGeom>
            <a:avLst/>
            <a:gdLst/>
            <a:ahLst/>
            <a:cxnLst/>
            <a:rect r="r" b="b" t="t" l="l"/>
            <a:pathLst>
              <a:path h="1946954" w="2093499">
                <a:moveTo>
                  <a:pt x="0" y="0"/>
                </a:moveTo>
                <a:lnTo>
                  <a:pt x="2093499" y="0"/>
                </a:lnTo>
                <a:lnTo>
                  <a:pt x="2093499" y="1946954"/>
                </a:lnTo>
                <a:lnTo>
                  <a:pt x="0" y="19469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902564" y="4645727"/>
            <a:ext cx="3671270" cy="2808522"/>
          </a:xfrm>
          <a:custGeom>
            <a:avLst/>
            <a:gdLst/>
            <a:ahLst/>
            <a:cxnLst/>
            <a:rect r="r" b="b" t="t" l="l"/>
            <a:pathLst>
              <a:path h="2808522" w="3671270">
                <a:moveTo>
                  <a:pt x="0" y="0"/>
                </a:moveTo>
                <a:lnTo>
                  <a:pt x="3671270" y="0"/>
                </a:lnTo>
                <a:lnTo>
                  <a:pt x="3671270" y="2808522"/>
                </a:lnTo>
                <a:lnTo>
                  <a:pt x="0" y="2808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39681" y="4285752"/>
            <a:ext cx="4376400" cy="3528473"/>
          </a:xfrm>
          <a:custGeom>
            <a:avLst/>
            <a:gdLst/>
            <a:ahLst/>
            <a:cxnLst/>
            <a:rect r="r" b="b" t="t" l="l"/>
            <a:pathLst>
              <a:path h="3528473" w="4376400">
                <a:moveTo>
                  <a:pt x="0" y="0"/>
                </a:moveTo>
                <a:lnTo>
                  <a:pt x="4376400" y="0"/>
                </a:lnTo>
                <a:lnTo>
                  <a:pt x="4376400" y="3528472"/>
                </a:lnTo>
                <a:lnTo>
                  <a:pt x="0" y="352847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573834" y="5521367"/>
            <a:ext cx="3040436" cy="2360139"/>
          </a:xfrm>
          <a:custGeom>
            <a:avLst/>
            <a:gdLst/>
            <a:ahLst/>
            <a:cxnLst/>
            <a:rect r="r" b="b" t="t" l="l"/>
            <a:pathLst>
              <a:path h="2360139" w="3040436">
                <a:moveTo>
                  <a:pt x="0" y="0"/>
                </a:moveTo>
                <a:lnTo>
                  <a:pt x="3040436" y="0"/>
                </a:lnTo>
                <a:lnTo>
                  <a:pt x="3040436" y="2360138"/>
                </a:lnTo>
                <a:lnTo>
                  <a:pt x="0" y="23601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317680" y="7457719"/>
            <a:ext cx="6217633" cy="968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1"/>
              </a:lnSpc>
            </a:pPr>
            <a:r>
              <a:rPr lang="en-US" sz="3587" spc="-96">
                <a:solidFill>
                  <a:srgbClr val="FFFFFF"/>
                </a:solidFill>
                <a:latin typeface="Krabuler"/>
              </a:rPr>
              <a:t>использовать новые</a:t>
            </a:r>
          </a:p>
          <a:p>
            <a:pPr>
              <a:lnSpc>
                <a:spcPts val="3731"/>
              </a:lnSpc>
            </a:pPr>
            <a:r>
              <a:rPr lang="en-US" sz="3587" spc="-96">
                <a:solidFill>
                  <a:srgbClr val="FFFFFF"/>
                </a:solidFill>
                <a:latin typeface="Krabuler"/>
              </a:rPr>
              <a:t>видыэнергии  (солнца, ветра)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614270" y="7929130"/>
            <a:ext cx="6217633" cy="496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1"/>
              </a:lnSpc>
            </a:pPr>
            <a:r>
              <a:rPr lang="en-US" sz="3587" spc="-96">
                <a:solidFill>
                  <a:srgbClr val="FFFFFF"/>
                </a:solidFill>
                <a:latin typeface="Krabuler"/>
              </a:rPr>
              <a:t>сажать деревья и кустарники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573834" y="4649197"/>
            <a:ext cx="5273972" cy="813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64"/>
              </a:lnSpc>
            </a:pPr>
            <a:r>
              <a:rPr lang="en-US" sz="3043" spc="-82">
                <a:solidFill>
                  <a:srgbClr val="FFFFFF"/>
                </a:solidFill>
                <a:latin typeface="Krabuler"/>
              </a:rPr>
              <a:t>очищать выбросы заводов (Фильтры)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5482461" y="-2028581"/>
            <a:ext cx="7323078" cy="14344163"/>
            <a:chOff x="0" y="0"/>
            <a:chExt cx="2509427" cy="49153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9427" cy="4915369"/>
            </a:xfrm>
            <a:custGeom>
              <a:avLst/>
              <a:gdLst/>
              <a:ahLst/>
              <a:cxnLst/>
              <a:rect r="r" b="b" t="t" l="l"/>
              <a:pathLst>
                <a:path h="4915369" w="2509427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B2E6F2"/>
            </a:solidFill>
            <a:ln w="9525" cap="sq">
              <a:solidFill>
                <a:srgbClr val="474747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060" lIns="26060" bIns="26060" rIns="26060"/>
            <a:lstStyle/>
            <a:p>
              <a:pPr algn="ctr" marL="0" indent="0" lvl="0">
                <a:lnSpc>
                  <a:spcPts val="128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436257" y="7594293"/>
            <a:ext cx="8432325" cy="3731304"/>
          </a:xfrm>
          <a:custGeom>
            <a:avLst/>
            <a:gdLst/>
            <a:ahLst/>
            <a:cxnLst/>
            <a:rect r="r" b="b" t="t" l="l"/>
            <a:pathLst>
              <a:path h="3731304" w="8432325">
                <a:moveTo>
                  <a:pt x="0" y="0"/>
                </a:moveTo>
                <a:lnTo>
                  <a:pt x="8432324" y="0"/>
                </a:lnTo>
                <a:lnTo>
                  <a:pt x="8432324" y="3731304"/>
                </a:lnTo>
                <a:lnTo>
                  <a:pt x="0" y="373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182225"/>
            <a:ext cx="16230600" cy="129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9500" spc="-256">
                <a:solidFill>
                  <a:srgbClr val="000000"/>
                </a:solidFill>
                <a:latin typeface="Krabuler"/>
              </a:rPr>
              <a:t>Как охранять воду?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95762" y="3381540"/>
            <a:ext cx="12096476" cy="564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14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Не сбрасывать в реки отходы.</a:t>
            </a:r>
          </a:p>
          <a:p>
            <a:pPr>
              <a:lnSpc>
                <a:spcPts val="6414"/>
              </a:lnSpc>
            </a:pPr>
          </a:p>
          <a:p>
            <a:pPr>
              <a:lnSpc>
                <a:spcPts val="6414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Не загрязнять водоёмы мусором.</a:t>
            </a:r>
          </a:p>
          <a:p>
            <a:pPr>
              <a:lnSpc>
                <a:spcPts val="6414"/>
              </a:lnSpc>
            </a:pPr>
          </a:p>
          <a:p>
            <a:pPr>
              <a:lnSpc>
                <a:spcPts val="6414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Строить очистные сооружения на заводах.</a:t>
            </a:r>
          </a:p>
          <a:p>
            <a:pPr>
              <a:lnSpc>
                <a:spcPts val="6414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5482461" y="-2028581"/>
            <a:ext cx="7323078" cy="14344163"/>
            <a:chOff x="0" y="0"/>
            <a:chExt cx="2509427" cy="49153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9427" cy="4915369"/>
            </a:xfrm>
            <a:custGeom>
              <a:avLst/>
              <a:gdLst/>
              <a:ahLst/>
              <a:cxnLst/>
              <a:rect r="r" b="b" t="t" l="l"/>
              <a:pathLst>
                <a:path h="4915369" w="2509427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B2E6F2"/>
            </a:solidFill>
            <a:ln w="9525" cap="sq">
              <a:solidFill>
                <a:srgbClr val="474747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060" lIns="26060" bIns="26060" rIns="26060"/>
            <a:lstStyle/>
            <a:p>
              <a:pPr algn="ctr" marL="0" indent="0" lvl="0">
                <a:lnSpc>
                  <a:spcPts val="128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436257" y="7594293"/>
            <a:ext cx="8432325" cy="3731304"/>
          </a:xfrm>
          <a:custGeom>
            <a:avLst/>
            <a:gdLst/>
            <a:ahLst/>
            <a:cxnLst/>
            <a:rect r="r" b="b" t="t" l="l"/>
            <a:pathLst>
              <a:path h="3731304" w="8432325">
                <a:moveTo>
                  <a:pt x="0" y="0"/>
                </a:moveTo>
                <a:lnTo>
                  <a:pt x="8432324" y="0"/>
                </a:lnTo>
                <a:lnTo>
                  <a:pt x="8432324" y="3731304"/>
                </a:lnTo>
                <a:lnTo>
                  <a:pt x="0" y="373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182225"/>
            <a:ext cx="16230600" cy="129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9500" spc="-256">
                <a:solidFill>
                  <a:srgbClr val="000000"/>
                </a:solidFill>
                <a:latin typeface="Krabuler"/>
              </a:rPr>
              <a:t>Как охранять почву?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95762" y="3505365"/>
            <a:ext cx="12096476" cy="4612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77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 Удобрять почву перегноем.</a:t>
            </a:r>
          </a:p>
          <a:p>
            <a:pPr>
              <a:lnSpc>
                <a:spcPts val="5177"/>
              </a:lnSpc>
            </a:pPr>
          </a:p>
          <a:p>
            <a:pPr>
              <a:lnSpc>
                <a:spcPts val="5177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Не закапывать в землю ядовитые отходы.</a:t>
            </a:r>
          </a:p>
          <a:p>
            <a:pPr>
              <a:lnSpc>
                <a:spcPts val="5177"/>
              </a:lnSpc>
            </a:pPr>
          </a:p>
          <a:p>
            <a:pPr>
              <a:lnSpc>
                <a:spcPts val="5177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Не сжигать мусор.</a:t>
            </a:r>
          </a:p>
          <a:p>
            <a:pPr>
              <a:lnSpc>
                <a:spcPts val="5177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5482461" y="-2028581"/>
            <a:ext cx="7323078" cy="14344163"/>
            <a:chOff x="0" y="0"/>
            <a:chExt cx="2509427" cy="49153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09427" cy="4915369"/>
            </a:xfrm>
            <a:custGeom>
              <a:avLst/>
              <a:gdLst/>
              <a:ahLst/>
              <a:cxnLst/>
              <a:rect r="r" b="b" t="t" l="l"/>
              <a:pathLst>
                <a:path h="4915369" w="2509427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B2E6F2"/>
            </a:solidFill>
            <a:ln w="9525" cap="sq">
              <a:solidFill>
                <a:srgbClr val="474747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060" lIns="26060" bIns="26060" rIns="26060"/>
            <a:lstStyle/>
            <a:p>
              <a:pPr algn="ctr" marL="0" indent="0" lvl="0">
                <a:lnSpc>
                  <a:spcPts val="128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436257" y="7594293"/>
            <a:ext cx="8432325" cy="3731304"/>
          </a:xfrm>
          <a:custGeom>
            <a:avLst/>
            <a:gdLst/>
            <a:ahLst/>
            <a:cxnLst/>
            <a:rect r="r" b="b" t="t" l="l"/>
            <a:pathLst>
              <a:path h="3731304" w="8432325">
                <a:moveTo>
                  <a:pt x="0" y="0"/>
                </a:moveTo>
                <a:lnTo>
                  <a:pt x="8432324" y="0"/>
                </a:lnTo>
                <a:lnTo>
                  <a:pt x="8432324" y="3731304"/>
                </a:lnTo>
                <a:lnTo>
                  <a:pt x="0" y="373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182225"/>
            <a:ext cx="16230600" cy="129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9500" spc="-256">
                <a:solidFill>
                  <a:srgbClr val="000000"/>
                </a:solidFill>
                <a:latin typeface="Krabuler"/>
              </a:rPr>
              <a:t>Как охранять растения?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95762" y="3147778"/>
            <a:ext cx="12096476" cy="5269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77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 </a:t>
            </a:r>
          </a:p>
          <a:p>
            <a:pPr>
              <a:lnSpc>
                <a:spcPts val="5177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Занести в Красную книгу редкие виды растений.</a:t>
            </a:r>
          </a:p>
          <a:p>
            <a:pPr>
              <a:lnSpc>
                <a:spcPts val="5177"/>
              </a:lnSpc>
            </a:pPr>
          </a:p>
          <a:p>
            <a:pPr>
              <a:lnSpc>
                <a:spcPts val="5177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Сажать деревья и кустарники.</a:t>
            </a:r>
          </a:p>
          <a:p>
            <a:pPr>
              <a:lnSpc>
                <a:spcPts val="5177"/>
              </a:lnSpc>
            </a:pPr>
          </a:p>
          <a:p>
            <a:pPr>
              <a:lnSpc>
                <a:spcPts val="5177"/>
              </a:lnSpc>
            </a:pPr>
            <a:r>
              <a:rPr lang="en-US" sz="4581">
                <a:solidFill>
                  <a:srgbClr val="D04C00"/>
                </a:solidFill>
                <a:latin typeface="Open Sans Bold"/>
              </a:rPr>
              <a:t>Беречь лес от пожаров.</a:t>
            </a:r>
          </a:p>
          <a:p>
            <a:pPr>
              <a:lnSpc>
                <a:spcPts val="5177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DAFv24XtRBI</dc:identifier>
  <dcterms:modified xsi:type="dcterms:W3CDTF">2011-08-01T06:04:30Z</dcterms:modified>
  <cp:revision>1</cp:revision>
  <dc:title>Blue Illustrated Sustainable Energy Presentation</dc:title>
</cp:coreProperties>
</file>